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7" r:id="rId10"/>
    <p:sldId id="278" r:id="rId11"/>
    <p:sldId id="279" r:id="rId12"/>
    <p:sldId id="262" r:id="rId13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2C0B"/>
    <a:srgbClr val="F8B95C"/>
    <a:srgbClr val="FBEF5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C7C8B-7AC2-4F0A-8835-7ED1C86788C0}" type="datetimeFigureOut">
              <a:rPr lang="sk-SK" smtClean="0"/>
              <a:pPr>
                <a:defRPr/>
              </a:pPr>
              <a:t>9. 12. 2015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9608C-69CF-429F-8A89-DCE3E7C400B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730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81CF9-990E-4D08-98C7-B7F9F1E021B7}" type="datetimeFigureOut">
              <a:rPr lang="sk-SK" smtClean="0"/>
              <a:pPr>
                <a:defRPr/>
              </a:pPr>
              <a:t>9. 12. 2015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1F412-88CD-4877-9C85-0960D0CC5C5C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616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81CF9-990E-4D08-98C7-B7F9F1E021B7}" type="datetimeFigureOut">
              <a:rPr lang="sk-SK" smtClean="0"/>
              <a:pPr>
                <a:defRPr/>
              </a:pPr>
              <a:t>9. 12. 2015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1F412-88CD-4877-9C85-0960D0CC5C5C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059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81CF9-990E-4D08-98C7-B7F9F1E021B7}" type="datetimeFigureOut">
              <a:rPr lang="sk-SK" smtClean="0"/>
              <a:pPr>
                <a:defRPr/>
              </a:pPr>
              <a:t>9. 12. 2015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1F412-88CD-4877-9C85-0960D0CC5C5C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0177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81CF9-990E-4D08-98C7-B7F9F1E021B7}" type="datetimeFigureOut">
              <a:rPr lang="sk-SK" smtClean="0"/>
              <a:pPr>
                <a:defRPr/>
              </a:pPr>
              <a:t>9. 12. 2015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1F412-88CD-4877-9C85-0960D0CC5C5C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4293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81CF9-990E-4D08-98C7-B7F9F1E021B7}" type="datetimeFigureOut">
              <a:rPr lang="sk-SK" smtClean="0"/>
              <a:pPr>
                <a:defRPr/>
              </a:pPr>
              <a:t>9. 12. 2015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1F412-88CD-4877-9C85-0960D0CC5C5C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6117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81CF9-990E-4D08-98C7-B7F9F1E021B7}" type="datetimeFigureOut">
              <a:rPr lang="sk-SK" smtClean="0"/>
              <a:pPr>
                <a:defRPr/>
              </a:pPr>
              <a:t>9. 12. 2015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1F412-88CD-4877-9C85-0960D0CC5C5C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5802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9E7F4-C6F9-49F5-A98A-CEA3D7081554}" type="datetimeFigureOut">
              <a:rPr lang="sk-SK" smtClean="0"/>
              <a:pPr>
                <a:defRPr/>
              </a:pPr>
              <a:t>9. 12. 2015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83694-B989-413E-A987-669C4C8E6B58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8627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A120FD-899F-4211-98D5-0D7B2F0BB1F6}" type="datetimeFigureOut">
              <a:rPr lang="sk-SK" smtClean="0"/>
              <a:pPr>
                <a:defRPr/>
              </a:pPr>
              <a:t>9. 12. 2015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8E66-D831-4F71-AD7C-CE84376D2A51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799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81CF9-990E-4D08-98C7-B7F9F1E021B7}" type="datetimeFigureOut">
              <a:rPr lang="sk-SK" smtClean="0"/>
              <a:pPr>
                <a:defRPr/>
              </a:pPr>
              <a:t>9. 12. 2015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1F412-88CD-4877-9C85-0960D0CC5C5C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837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788BA-1F2E-4020-95D4-6AA3F7657DBD}" type="datetimeFigureOut">
              <a:rPr lang="sk-SK" smtClean="0"/>
              <a:pPr>
                <a:defRPr/>
              </a:pPr>
              <a:t>9. 12. 2015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A4254-BC9C-46C3-AC09-57B4A3EE16CB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042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F110E0-F7A5-4329-BE04-EB0C30B9F29A}" type="datetimeFigureOut">
              <a:rPr lang="sk-SK" smtClean="0"/>
              <a:pPr>
                <a:defRPr/>
              </a:pPr>
              <a:t>9. 12. 2015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EB4D-4170-4EB6-B8B1-51262A25256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164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91254-F141-4614-B732-315CCC18AADD}" type="datetimeFigureOut">
              <a:rPr lang="sk-SK" smtClean="0"/>
              <a:pPr>
                <a:defRPr/>
              </a:pPr>
              <a:t>9. 12. 2015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1E5B5-2775-4453-854B-A9512F3CEC5D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015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4C7736-1458-4D59-ABA1-65D57516009B}" type="datetimeFigureOut">
              <a:rPr lang="sk-SK" smtClean="0"/>
              <a:pPr>
                <a:defRPr/>
              </a:pPr>
              <a:t>9. 12. 2015</a:t>
            </a:fld>
            <a:endParaRPr lang="sk-S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AA80D-FDB1-437E-B9DD-A7C50BE2138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091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02049-3F20-4CF9-BB32-833A7D94D31C}" type="datetimeFigureOut">
              <a:rPr lang="sk-SK" smtClean="0"/>
              <a:pPr>
                <a:defRPr/>
              </a:pPr>
              <a:t>9. 12. 2015</a:t>
            </a:fld>
            <a:endParaRPr lang="sk-S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093EE-FB6B-490F-A35E-F900B1A16EB9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629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C2024-5BA4-41ED-B86E-5FEF06BAC328}" type="datetimeFigureOut">
              <a:rPr lang="sk-SK" smtClean="0"/>
              <a:pPr>
                <a:defRPr/>
              </a:pPr>
              <a:t>9. 12. 2015</a:t>
            </a:fld>
            <a:endParaRPr lang="sk-S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0BF21-382A-4F9A-9FAA-85A4FCBDE4FB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898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219B6-C667-4258-B2B0-D88A1E8B6B33}" type="datetimeFigureOut">
              <a:rPr lang="sk-SK" smtClean="0"/>
              <a:pPr>
                <a:defRPr/>
              </a:pPr>
              <a:t>9. 12. 2015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2C4FE-A101-4D23-A262-793C97916ED8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965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E7981CF9-990E-4D08-98C7-B7F9F1E021B7}" type="datetimeFigureOut">
              <a:rPr lang="sk-SK" smtClean="0"/>
              <a:pPr>
                <a:defRPr/>
              </a:pPr>
              <a:t>9. 12. 2015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B1F412-88CD-4877-9C85-0960D0CC5C5C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4897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sosskalica.edupage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kTextu 8"/>
          <p:cNvSpPr txBox="1"/>
          <p:nvPr/>
        </p:nvSpPr>
        <p:spPr>
          <a:xfrm>
            <a:off x="392753" y="563042"/>
            <a:ext cx="777642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Stredná odborná škola strojnícka Skalica</a:t>
            </a:r>
            <a:endParaRPr lang="sk-SK" sz="2800" b="1" dirty="0">
              <a:ln w="12700">
                <a:solidFill>
                  <a:schemeClr val="tx1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6147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33010"/>
            <a:ext cx="191611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1" descr="C:\Users\user\Pictures\Fotky 2014\foto šk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88" y="1147434"/>
            <a:ext cx="3355975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oup 2"/>
          <p:cNvGrpSpPr>
            <a:grpSpLocks/>
          </p:cNvGrpSpPr>
          <p:nvPr/>
        </p:nvGrpSpPr>
        <p:grpSpPr bwMode="auto">
          <a:xfrm>
            <a:off x="5700272" y="3481874"/>
            <a:ext cx="3176588" cy="3052762"/>
            <a:chOff x="1632" y="1248"/>
            <a:chExt cx="2682" cy="2286"/>
          </a:xfrm>
        </p:grpSpPr>
        <p:sp>
          <p:nvSpPr>
            <p:cNvPr id="6152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83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sk-SK"/>
            </a:p>
          </p:txBody>
        </p:sp>
        <p:sp>
          <p:nvSpPr>
            <p:cNvPr id="6153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83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sk-SK"/>
            </a:p>
          </p:txBody>
        </p:sp>
        <p:sp>
          <p:nvSpPr>
            <p:cNvPr id="6154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83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sk-SK"/>
            </a:p>
          </p:txBody>
        </p:sp>
      </p:grpSp>
      <p:sp>
        <p:nvSpPr>
          <p:cNvPr id="6151" name="Obdĺžnik 2"/>
          <p:cNvSpPr>
            <a:spLocks noChangeArrowheads="1"/>
          </p:cNvSpPr>
          <p:nvPr/>
        </p:nvSpPr>
        <p:spPr bwMode="auto">
          <a:xfrm>
            <a:off x="392753" y="3755188"/>
            <a:ext cx="54054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BEC7C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w Cen MT" pitchFamily="34" charset="-18"/>
              </a:defRPr>
            </a:lvl1pPr>
            <a:lvl2pPr marL="742950" indent="-285750">
              <a:spcBef>
                <a:spcPct val="20000"/>
              </a:spcBef>
              <a:buClr>
                <a:srgbClr val="BEC7C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w Cen MT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72605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4C5A6A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C5A6A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C5A6A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C5A6A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C5A6A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3600" b="1" dirty="0" smtClean="0">
                <a:solidFill>
                  <a:srgbClr val="FFFF00"/>
                </a:solidFill>
                <a:latin typeface="+mj-lt"/>
              </a:rPr>
              <a:t>Graficky a prakticky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3600" b="1" dirty="0" smtClean="0">
                <a:solidFill>
                  <a:srgbClr val="FFFF00"/>
                </a:solidFill>
                <a:latin typeface="+mj-lt"/>
              </a:rPr>
              <a:t>v strojárstve</a:t>
            </a:r>
            <a:endParaRPr lang="sk-SK" altLang="sk-SK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3851920" y="6165304"/>
            <a:ext cx="94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2015</a:t>
            </a:r>
            <a:endParaRPr lang="sk-SK" dirty="0"/>
          </a:p>
        </p:txBody>
      </p:sp>
      <p:pic>
        <p:nvPicPr>
          <p:cNvPr id="11" name="Picture 5" descr="C:\Users\user\Pictures\logo SOŠs Skalica upravené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75012"/>
            <a:ext cx="1440061" cy="133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659290" cy="1464114"/>
          </a:xfrm>
        </p:spPr>
        <p:txBody>
          <a:bodyPr/>
          <a:lstStyle/>
          <a:p>
            <a:pPr lvl="0"/>
            <a:r>
              <a:rPr lang="sk-SK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Rozpočet projektu  </a:t>
            </a:r>
            <a:r>
              <a:rPr lang="sk-SK" sz="4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k-SK" sz="4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k-SK" sz="4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sk-SK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komentár k jednotlivým položkám</a:t>
            </a:r>
            <a:r>
              <a:rPr lang="sk-SK" sz="2400" dirty="0">
                <a:solidFill>
                  <a:schemeClr val="tx1"/>
                </a:solidFill>
              </a:rPr>
              <a:t/>
            </a:r>
            <a:br>
              <a:rPr lang="sk-SK" sz="2400" dirty="0">
                <a:solidFill>
                  <a:schemeClr val="tx1"/>
                </a:solidFill>
              </a:rPr>
            </a:b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490602"/>
              </p:ext>
            </p:extLst>
          </p:nvPr>
        </p:nvGraphicFramePr>
        <p:xfrm>
          <a:off x="1043606" y="2420887"/>
          <a:ext cx="6984777" cy="3600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8446"/>
                <a:gridCol w="627953"/>
                <a:gridCol w="877386"/>
                <a:gridCol w="826156"/>
                <a:gridCol w="600841"/>
                <a:gridCol w="1320368"/>
                <a:gridCol w="1533627"/>
              </a:tblGrid>
              <a:tr h="20236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Zdroj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Predpokladané výdavky v eurách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0489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Spolu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z toho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0236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Kapitálové výdavky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Bežné výdavky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>
                          <a:effectLst/>
                        </a:rPr>
                        <a:t>z toho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0709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>
                          <a:effectLst/>
                        </a:rPr>
                        <a:t>Mzdy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Poistné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>
                          <a:effectLst/>
                        </a:rPr>
                        <a:t>Tovary  a služby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4882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000" b="1">
                          <a:effectLst/>
                        </a:rPr>
                        <a:t>Požiadavka </a:t>
                      </a:r>
                      <a:br>
                        <a:rPr lang="sk-SK" sz="1000" b="1">
                          <a:effectLst/>
                        </a:rPr>
                      </a:br>
                      <a:r>
                        <a:rPr lang="sk-SK" sz="1000" b="1">
                          <a:effectLst/>
                        </a:rPr>
                        <a:t>z MŠVVŠ SR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1800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X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1800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X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X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1800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3954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000" b="1">
                          <a:effectLst/>
                        </a:rPr>
                        <a:t>Zriaďovateľ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>
                          <a:effectLst/>
                        </a:rPr>
                        <a:t> 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>
                          <a:effectLst/>
                        </a:rPr>
                        <a:t> 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>
                          <a:effectLst/>
                        </a:rPr>
                        <a:t> 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 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 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>
                          <a:effectLst/>
                        </a:rPr>
                        <a:t> 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10118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000" b="1">
                          <a:effectLst/>
                        </a:rPr>
                        <a:t>Iné zdroje  (napr. podnikateľská činnosť, dary)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</a:t>
                      </a:r>
                      <a:r>
                        <a:rPr lang="sk-SK" sz="1000" b="1" dirty="0" smtClean="0">
                          <a:effectLst/>
                        </a:rPr>
                        <a:t>00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>
                          <a:effectLst/>
                        </a:rPr>
                        <a:t> 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</a:t>
                      </a:r>
                      <a:r>
                        <a:rPr lang="sk-SK" sz="1000" b="1" dirty="0" smtClean="0">
                          <a:effectLst/>
                        </a:rPr>
                        <a:t>00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 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 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</a:t>
                      </a:r>
                      <a:r>
                        <a:rPr lang="sk-SK" sz="1000" b="1" dirty="0" smtClean="0">
                          <a:effectLst/>
                        </a:rPr>
                        <a:t>00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4882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000" b="1">
                          <a:effectLst/>
                        </a:rPr>
                        <a:t>Spolu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</a:rPr>
                        <a:t>2000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>
                          <a:effectLst/>
                        </a:rPr>
                        <a:t> 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</a:rPr>
                        <a:t>2000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>
                          <a:effectLst/>
                        </a:rPr>
                        <a:t> 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>
                          <a:effectLst/>
                        </a:rPr>
                        <a:t> 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</a:rPr>
                        <a:t>2000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7" y="116632"/>
            <a:ext cx="191611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4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771038"/>
              </p:ext>
            </p:extLst>
          </p:nvPr>
        </p:nvGraphicFramePr>
        <p:xfrm>
          <a:off x="971600" y="1916832"/>
          <a:ext cx="7056785" cy="3888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3506"/>
                <a:gridCol w="2407242"/>
                <a:gridCol w="802414"/>
                <a:gridCol w="802414"/>
                <a:gridCol w="771209"/>
              </a:tblGrid>
              <a:tr h="3215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chemeClr val="bg1"/>
                          </a:solidFill>
                          <a:effectLst/>
                        </a:rPr>
                        <a:t>Názov finančnej položky</a:t>
                      </a:r>
                      <a:endParaRPr lang="sk-SK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chemeClr val="bg1"/>
                          </a:solidFill>
                          <a:effectLst/>
                        </a:rPr>
                        <a:t>Popis</a:t>
                      </a:r>
                      <a:endParaRPr lang="sk-SK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Náklady (v €) z prostriedkov 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89680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MŠVVaŠ SR </a:t>
                      </a:r>
                      <a:endParaRPr lang="sk-SK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iné zdroje </a:t>
                      </a:r>
                      <a:endParaRPr lang="sk-SK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spolu</a:t>
                      </a:r>
                      <a:endParaRPr lang="sk-SK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97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Licencia + školenie pedagógov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Licencia na 19 PC + školenie 3 pedagógov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1 600,-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99,99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1 699,99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597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Externé pamäťové médium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 ks pre pedagógov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70,-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-----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70,-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9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Doškolenie pedagógov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 pedagógovia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100,-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102,-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202,-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9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Kancelárske potreby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30,-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------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30,-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9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57749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b="1" cap="all" dirty="0" err="1">
                          <a:effectLst/>
                        </a:rPr>
                        <a:t>PROJEKTové</a:t>
                      </a:r>
                      <a:r>
                        <a:rPr lang="sk-SK" sz="1100" b="1" cap="all" dirty="0">
                          <a:effectLst/>
                        </a:rPr>
                        <a:t> náklady</a:t>
                      </a:r>
                      <a:r>
                        <a:rPr lang="sk-SK" sz="1100" b="1" dirty="0">
                          <a:effectLst/>
                        </a:rPr>
                        <a:t> CELKOM: </a:t>
                      </a:r>
                      <a:endParaRPr lang="sk-SK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1 800,-</a:t>
                      </a:r>
                      <a:endParaRPr lang="sk-SK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201,99-</a:t>
                      </a:r>
                      <a:endParaRPr lang="sk-SK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2 001,99</a:t>
                      </a:r>
                      <a:endParaRPr lang="sk-SK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43608" y="804338"/>
            <a:ext cx="705678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Rozpis rozpočtu – finančná tabuľka (vyhodnotenie)</a:t>
            </a:r>
            <a:endParaRPr kumimoji="0" lang="sk-SK" altLang="sk-SK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66813" y="2511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80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42915" y="3089363"/>
            <a:ext cx="4536504" cy="484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k-SK" sz="2700" dirty="0" smtClean="0">
                <a:hlinkClick r:id="rId2"/>
              </a:rPr>
              <a:t>www.sosskalica.edupage.sk</a:t>
            </a:r>
            <a:endParaRPr lang="sk-SK" sz="2700" dirty="0"/>
          </a:p>
        </p:txBody>
      </p:sp>
      <p:pic>
        <p:nvPicPr>
          <p:cNvPr id="18435" name="Picture 4" descr="C:\Users\user\Pictures\Fotky 2014\web školy\IMG_86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73463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C:\Users\user\Desktop\Photos 2014_15\Školské dielne 2014\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210635"/>
            <a:ext cx="3840163" cy="288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C:\Users\user\Desktop\Photos 2014_15\Školské dielne 2014\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944" y="251035"/>
            <a:ext cx="3841556" cy="288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C:\Users\user\Pictures\Fotky 2013\Učebňa dielne\IMG_71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595688"/>
            <a:ext cx="38401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311426" cy="744034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Realizátor projektu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700" y="2052925"/>
            <a:ext cx="6624620" cy="1808123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Stredná </a:t>
            </a:r>
            <a:r>
              <a:rPr lang="sk-SK" dirty="0"/>
              <a:t>odborná škola strojnícka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pplk</a:t>
            </a:r>
            <a:r>
              <a:rPr lang="sk-SK" dirty="0"/>
              <a:t>. </a:t>
            </a:r>
            <a:r>
              <a:rPr lang="sk-SK" dirty="0" err="1"/>
              <a:t>Pľjušťa</a:t>
            </a:r>
            <a:r>
              <a:rPr lang="sk-SK" dirty="0"/>
              <a:t> 29, Skalica 909 01</a:t>
            </a:r>
          </a:p>
          <a:p>
            <a:r>
              <a:rPr lang="sk-SK" dirty="0" smtClean="0"/>
              <a:t>Riaditeľka SOŠ strojníckej Skalica Ing</a:t>
            </a:r>
            <a:r>
              <a:rPr lang="sk-SK" dirty="0"/>
              <a:t>. Žaneta </a:t>
            </a:r>
            <a:r>
              <a:rPr lang="sk-SK" dirty="0" err="1" smtClean="0"/>
              <a:t>Sirková</a:t>
            </a:r>
            <a:endParaRPr lang="sk-SK" dirty="0"/>
          </a:p>
          <a:p>
            <a:r>
              <a:rPr lang="sk-SK" dirty="0"/>
              <a:t>Koordinátor </a:t>
            </a:r>
            <a:r>
              <a:rPr lang="sk-SK" dirty="0" smtClean="0"/>
              <a:t>projektu Ing</a:t>
            </a:r>
            <a:r>
              <a:rPr lang="sk-SK" dirty="0"/>
              <a:t>. Štefan </a:t>
            </a:r>
            <a:r>
              <a:rPr lang="sk-SK" dirty="0" smtClean="0"/>
              <a:t>Cintula</a:t>
            </a:r>
            <a:endParaRPr lang="sk-SK" dirty="0"/>
          </a:p>
          <a:p>
            <a:endParaRPr lang="sk-SK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7" y="260648"/>
            <a:ext cx="191611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Photos 2015_16\iBobor 2015\PB090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3960440" cy="297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3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4087290" cy="816042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Cieľ projektu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43904" y="1844825"/>
            <a:ext cx="7544519" cy="3816424"/>
          </a:xfrm>
        </p:spPr>
        <p:txBody>
          <a:bodyPr>
            <a:normAutofit/>
          </a:bodyPr>
          <a:lstStyle/>
          <a:p>
            <a:r>
              <a:rPr lang="sk-SK" dirty="0"/>
              <a:t>kontinuálne zvyšovať úroveň odborných vedomostí a zručností vo vyučovaní  odborných predmetov strojárskeho zamerania</a:t>
            </a:r>
          </a:p>
          <a:p>
            <a:r>
              <a:rPr lang="sk-SK" dirty="0" smtClean="0"/>
              <a:t>zvýšiť </a:t>
            </a:r>
            <a:r>
              <a:rPr lang="sk-SK" dirty="0"/>
              <a:t>efektívnosť vyučovania odborných predmetov </a:t>
            </a:r>
            <a:r>
              <a:rPr lang="sk-SK" dirty="0" smtClean="0"/>
              <a:t>s </a:t>
            </a:r>
            <a:r>
              <a:rPr lang="sk-SK" dirty="0"/>
              <a:t>ohľadom na využívanie teoretických vedomostí a zručností v strojárskom priemysle</a:t>
            </a:r>
          </a:p>
          <a:p>
            <a:pPr lvl="0"/>
            <a:r>
              <a:rPr lang="sk-SK" dirty="0"/>
              <a:t>zlepšiť prepojenie teórie s praxou v spolupráci s podnikom INA </a:t>
            </a:r>
            <a:r>
              <a:rPr lang="sk-SK" dirty="0" smtClean="0"/>
              <a:t>SKALICA spol. s r.o.</a:t>
            </a:r>
            <a:endParaRPr lang="sk-SK" dirty="0"/>
          </a:p>
          <a:p>
            <a:pPr lvl="0"/>
            <a:r>
              <a:rPr lang="sk-SK" dirty="0"/>
              <a:t>riešiť praktické úlohy a zadania z odborných predmetov pre potreby odbornej praxe v priemysle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7" y="139735"/>
            <a:ext cx="191611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4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4303314" cy="816042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Cieľ projektu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1340768"/>
            <a:ext cx="7488716" cy="2744227"/>
          </a:xfrm>
        </p:spPr>
        <p:txBody>
          <a:bodyPr/>
          <a:lstStyle/>
          <a:p>
            <a:pPr lvl="0"/>
            <a:r>
              <a:rPr lang="sk-SK" dirty="0"/>
              <a:t>zlepšiť prípravu kvalifikovaných absolventov pre potreby ďalšieho rozvoja v oblasti strojárstva</a:t>
            </a:r>
          </a:p>
          <a:p>
            <a:pPr lvl="0"/>
            <a:r>
              <a:rPr lang="sk-SK" dirty="0"/>
              <a:t>využívať aktuálne grafické systémy pre potreby výchovno-vzdelávacieho procesu v oblasti odborného vzdelávania</a:t>
            </a:r>
          </a:p>
          <a:p>
            <a:pPr lvl="0"/>
            <a:r>
              <a:rPr lang="sk-SK" dirty="0"/>
              <a:t>zvýšiť možnosť uplatnenia sa absolventov na trhu práce v strojárskych profesiách</a:t>
            </a:r>
          </a:p>
          <a:p>
            <a:endParaRPr lang="sk-SK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7" y="116632"/>
            <a:ext cx="191611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\Desktop\Photos 2015_16\iBobor 2015\PB090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938"/>
            <a:ext cx="2984361" cy="223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25706"/>
            <a:ext cx="29940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9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Identifikácia študijného odboru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700" y="2052925"/>
            <a:ext cx="3816308" cy="3824347"/>
          </a:xfrm>
        </p:spPr>
        <p:txBody>
          <a:bodyPr/>
          <a:lstStyle/>
          <a:p>
            <a:r>
              <a:rPr lang="sk-SK" dirty="0" smtClean="0"/>
              <a:t>2381 </a:t>
            </a:r>
            <a:r>
              <a:rPr lang="sk-SK" dirty="0"/>
              <a:t>M </a:t>
            </a:r>
            <a:r>
              <a:rPr lang="sk-SK" dirty="0" smtClean="0"/>
              <a:t>strojárstvo</a:t>
            </a:r>
          </a:p>
          <a:p>
            <a:r>
              <a:rPr lang="sk-SK" dirty="0"/>
              <a:t>p</a:t>
            </a:r>
            <a:r>
              <a:rPr lang="sk-SK" dirty="0" smtClean="0"/>
              <a:t>ráca v programe SYSKLASS v rámci odborných predmetov</a:t>
            </a:r>
          </a:p>
          <a:p>
            <a:r>
              <a:rPr lang="sk-SK" dirty="0"/>
              <a:t>r</a:t>
            </a:r>
            <a:r>
              <a:rPr lang="sk-SK" dirty="0" smtClean="0"/>
              <a:t>iadenie výroby, technická dokumentácia, technológia</a:t>
            </a:r>
          </a:p>
          <a:p>
            <a:r>
              <a:rPr lang="sk-SK" dirty="0"/>
              <a:t>v</a:t>
            </a:r>
            <a:r>
              <a:rPr lang="sk-SK" dirty="0" smtClean="0"/>
              <a:t> súlade s požiadavkou INA SKALICA spol. s r.o.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7" y="116632"/>
            <a:ext cx="191611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Pictures\Fotky 2014\Maturita 2014-praktická časť\IMG_8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47381"/>
            <a:ext cx="3836022" cy="287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6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119738" cy="1400530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Identifikácia požiadaviek </a:t>
            </a:r>
            <a:br>
              <a:rPr lang="sk-SK" b="1" dirty="0" smtClean="0">
                <a:solidFill>
                  <a:schemeClr val="bg1"/>
                </a:solidFill>
              </a:rPr>
            </a:br>
            <a:r>
              <a:rPr lang="sk-SK" b="1" dirty="0" smtClean="0">
                <a:solidFill>
                  <a:schemeClr val="bg1"/>
                </a:solidFill>
              </a:rPr>
              <a:t>trhu práce a spolupracujúce firmy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2492896"/>
            <a:ext cx="7920880" cy="3312368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Skúsenosti</a:t>
            </a:r>
            <a:r>
              <a:rPr lang="sk-SK" dirty="0"/>
              <a:t>, ktoré </a:t>
            </a:r>
            <a:r>
              <a:rPr lang="sk-SK" dirty="0" smtClean="0"/>
              <a:t>žiaci získajú </a:t>
            </a:r>
            <a:r>
              <a:rPr lang="sk-SK" dirty="0"/>
              <a:t>prácou so </a:t>
            </a:r>
            <a:r>
              <a:rPr lang="sk-SK" dirty="0" smtClean="0"/>
              <a:t>systémom </a:t>
            </a:r>
            <a:r>
              <a:rPr lang="sk-SK" dirty="0"/>
              <a:t>uplatnia v praxi pri komplexnom riešení všetkých činností technickej prípravy výroby, plánovania a riadenia výroby.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V</a:t>
            </a:r>
            <a:r>
              <a:rPr lang="sk-SK" dirty="0"/>
              <a:t> súčasnosti naša škola spolupracuje </a:t>
            </a:r>
            <a:r>
              <a:rPr lang="sk-SK" dirty="0" smtClean="0"/>
              <a:t>so skupinou SCHAEFFLER a firmami  </a:t>
            </a:r>
            <a:r>
              <a:rPr lang="sk-SK" dirty="0"/>
              <a:t>PROTHERM </a:t>
            </a:r>
            <a:r>
              <a:rPr lang="sk-SK" dirty="0" smtClean="0"/>
              <a:t>a DIDAKTIK. </a:t>
            </a:r>
          </a:p>
          <a:p>
            <a:pPr marL="0" indent="0">
              <a:buNone/>
            </a:pPr>
            <a:r>
              <a:rPr lang="sk-SK" dirty="0" smtClean="0"/>
              <a:t>Členom skupiny SCHAEFFLER je firma </a:t>
            </a:r>
            <a:r>
              <a:rPr lang="sk-SK" dirty="0"/>
              <a:t>INA </a:t>
            </a:r>
            <a:r>
              <a:rPr lang="sk-SK" dirty="0" smtClean="0"/>
              <a:t>SKALICA spol. s r.o. kde naši </a:t>
            </a:r>
            <a:r>
              <a:rPr lang="sk-SK" dirty="0"/>
              <a:t>žiaci absolvujú odbornú </a:t>
            </a:r>
            <a:r>
              <a:rPr lang="sk-SK" dirty="0" smtClean="0"/>
              <a:t>prax a odborný výcvik. </a:t>
            </a:r>
            <a:r>
              <a:rPr lang="sk-SK" dirty="0"/>
              <a:t>V ostatných menovaných firmách je o našich absolventov záujem.</a:t>
            </a:r>
          </a:p>
          <a:p>
            <a:endParaRPr lang="sk-SK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7" y="188640"/>
            <a:ext cx="191611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3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60058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Kurzy a školenia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748862"/>
            <a:ext cx="7632848" cy="1808123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2 dňový kurz – </a:t>
            </a:r>
            <a:r>
              <a:rPr lang="sk-SK" dirty="0"/>
              <a:t>traja </a:t>
            </a:r>
            <a:r>
              <a:rPr lang="sk-SK" dirty="0" smtClean="0"/>
              <a:t>pedagógovia</a:t>
            </a:r>
          </a:p>
          <a:p>
            <a:pPr marL="0" indent="0">
              <a:buNone/>
            </a:pPr>
            <a:r>
              <a:rPr lang="sk-SK" dirty="0"/>
              <a:t>Na zasadnutí predmetovej komisie odborných predmetov boli s možnosťami systému </a:t>
            </a:r>
            <a:r>
              <a:rPr lang="sk-SK" dirty="0" smtClean="0"/>
              <a:t>SYSKLASS oboznámení </a:t>
            </a:r>
            <a:r>
              <a:rPr lang="sk-SK" dirty="0"/>
              <a:t>učitelia odborných </a:t>
            </a:r>
            <a:r>
              <a:rPr lang="sk-SK" dirty="0" smtClean="0"/>
              <a:t>predmetov.</a:t>
            </a:r>
            <a:endParaRPr lang="sk-SK" dirty="0"/>
          </a:p>
          <a:p>
            <a:endParaRPr lang="sk-SK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7" y="116632"/>
            <a:ext cx="191611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user\Pictures\Fotky 2014\8_2_2014 školenie RDKvEK\IMG_5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75375"/>
            <a:ext cx="4043812" cy="269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5887490" cy="1400530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Učebné texty/</a:t>
            </a:r>
            <a:br>
              <a:rPr lang="sk-SK" b="1" dirty="0" smtClean="0">
                <a:solidFill>
                  <a:schemeClr val="bg1"/>
                </a:solidFill>
              </a:rPr>
            </a:br>
            <a:r>
              <a:rPr lang="sk-SK" b="1" dirty="0" smtClean="0">
                <a:solidFill>
                  <a:schemeClr val="bg1"/>
                </a:solidFill>
              </a:rPr>
              <a:t>metodické listy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700" y="2052925"/>
            <a:ext cx="7272692" cy="4112379"/>
          </a:xfrm>
        </p:spPr>
        <p:txBody>
          <a:bodyPr>
            <a:normAutofit/>
          </a:bodyPr>
          <a:lstStyle/>
          <a:p>
            <a:r>
              <a:rPr lang="sk-SK" dirty="0" smtClean="0"/>
              <a:t>20 </a:t>
            </a:r>
            <a:r>
              <a:rPr lang="sk-SK" dirty="0" smtClean="0"/>
              <a:t>licencií </a:t>
            </a:r>
            <a:r>
              <a:rPr lang="sk-SK" dirty="0"/>
              <a:t>systém SYSKLASS</a:t>
            </a:r>
          </a:p>
          <a:p>
            <a:r>
              <a:rPr lang="sk-SK" dirty="0" smtClean="0"/>
              <a:t>3. a 4. ročník odboru </a:t>
            </a:r>
            <a:r>
              <a:rPr lang="sk-SK" dirty="0"/>
              <a:t>strojárstvo </a:t>
            </a:r>
            <a:r>
              <a:rPr lang="sk-SK" dirty="0" smtClean="0"/>
              <a:t>- učebné </a:t>
            </a:r>
            <a:r>
              <a:rPr lang="sk-SK" dirty="0"/>
              <a:t>texty </a:t>
            </a:r>
            <a:r>
              <a:rPr lang="sk-SK" dirty="0" smtClean="0"/>
              <a:t>k práci    so systémom SYSKLASS</a:t>
            </a:r>
            <a:endParaRPr lang="sk-SK" dirty="0"/>
          </a:p>
          <a:p>
            <a:r>
              <a:rPr lang="sk-SK" dirty="0"/>
              <a:t>v</a:t>
            </a:r>
            <a:r>
              <a:rPr lang="sk-SK" dirty="0" smtClean="0"/>
              <a:t> </a:t>
            </a:r>
            <a:r>
              <a:rPr lang="sk-SK" dirty="0" smtClean="0"/>
              <a:t>budúcnosti učebné materiály uverejnené na webovej stránke školy v rámci </a:t>
            </a:r>
            <a:r>
              <a:rPr lang="sk-SK" dirty="0" err="1" smtClean="0"/>
              <a:t>E-Portál</a:t>
            </a:r>
            <a:r>
              <a:rPr lang="sk-SK" dirty="0" smtClean="0"/>
              <a:t> LMS </a:t>
            </a:r>
            <a:r>
              <a:rPr lang="sk-SK" dirty="0" err="1" smtClean="0"/>
              <a:t>Moodle</a:t>
            </a:r>
            <a:endParaRPr lang="sk-SK" dirty="0"/>
          </a:p>
          <a:p>
            <a:endParaRPr lang="sk-SK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7" y="116632"/>
            <a:ext cx="191611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\Desktop\Photos 2015_16\Foto\P318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2804369" cy="210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Photos 2015_16\Foto\P318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21088"/>
            <a:ext cx="2804183" cy="210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696744" cy="1472208"/>
          </a:xfrm>
        </p:spPr>
        <p:txBody>
          <a:bodyPr/>
          <a:lstStyle/>
          <a:p>
            <a:pPr lvl="0" defTabSz="914400" eaLnBrk="0" fontAlgn="base" hangingPunct="0">
              <a:spcAft>
                <a:spcPct val="0"/>
              </a:spcAft>
              <a:tabLst>
                <a:tab pos="228600" algn="l"/>
              </a:tabLst>
            </a:pPr>
            <a:r>
              <a:rPr lang="sk-SK" sz="4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Časový </a:t>
            </a:r>
            <a:r>
              <a:rPr lang="sk-SK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harmonogram </a:t>
            </a:r>
            <a:r>
              <a:rPr lang="sk-SK" sz="4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k-SK" sz="4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k-SK" sz="4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realizácie </a:t>
            </a:r>
            <a:r>
              <a:rPr lang="sk-SK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projektu</a:t>
            </a:r>
            <a:r>
              <a:rPr lang="sk-SK" sz="60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sk-SK" sz="6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996518"/>
              </p:ext>
            </p:extLst>
          </p:nvPr>
        </p:nvGraphicFramePr>
        <p:xfrm>
          <a:off x="827584" y="2420888"/>
          <a:ext cx="7416825" cy="3744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7291"/>
                <a:gridCol w="6139534"/>
              </a:tblGrid>
              <a:tr h="2995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Termín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Aktivity</a:t>
                      </a:r>
                      <a:endParaRPr lang="sk-SK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9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Apríl</a:t>
                      </a:r>
                      <a:endParaRPr lang="sk-SK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Prieskum cenovej ponuky, spolupráca s vybranou firmou, ktorá zabezpečí programové vybavenie a školenie pedagógov.</a:t>
                      </a:r>
                      <a:endParaRPr lang="sk-SK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95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Máj</a:t>
                      </a:r>
                      <a:endParaRPr lang="sk-SK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Nákup programu pre výučbu odborných predmetov /SYSKLASS/</a:t>
                      </a:r>
                      <a:endParaRPr lang="sk-SK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9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Jún</a:t>
                      </a:r>
                      <a:endParaRPr lang="sk-SK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Školenie pedagógov pre potrebu rozšírenia vedomostí v danej oblasti.</a:t>
                      </a:r>
                      <a:endParaRPr lang="sk-SK" sz="12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Zabezpečenie licencií. </a:t>
                      </a:r>
                      <a:endParaRPr lang="sk-SK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9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August</a:t>
                      </a:r>
                      <a:endParaRPr lang="sk-SK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Inštalácia programu v PC učebni, príprava a aktualizácia vybavenia učebne.</a:t>
                      </a:r>
                      <a:endParaRPr lang="sk-SK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9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September</a:t>
                      </a:r>
                      <a:endParaRPr lang="sk-SK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Príprava učebných materiálov podľa zakúpeného programu a implementácia do vyučovacích metód v odborných predmetoch.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9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Október</a:t>
                      </a:r>
                      <a:endParaRPr lang="sk-SK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Príprava zadaní v zakúpenom programe pre samostatnú a skupinovú prácu žiakov.</a:t>
                      </a:r>
                      <a:endParaRPr lang="sk-SK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95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November</a:t>
                      </a:r>
                      <a:endParaRPr lang="sk-SK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Vyhodnotenie projektu, záverečná správa.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299" y="140885"/>
            <a:ext cx="191611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2394</TotalTime>
  <Words>411</Words>
  <Application>Microsoft Office PowerPoint</Application>
  <PresentationFormat>Prezentácia na obrazovke (4:3)</PresentationFormat>
  <Paragraphs>130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Ión</vt:lpstr>
      <vt:lpstr>Prezentácia programu PowerPoint</vt:lpstr>
      <vt:lpstr>Realizátor projektu</vt:lpstr>
      <vt:lpstr>Cieľ projektu</vt:lpstr>
      <vt:lpstr>Cieľ projektu</vt:lpstr>
      <vt:lpstr>Identifikácia študijného odboru</vt:lpstr>
      <vt:lpstr>Identifikácia požiadaviek  trhu práce a spolupracujúce firmy</vt:lpstr>
      <vt:lpstr>Kurzy a školenia</vt:lpstr>
      <vt:lpstr>Učebné texty/ metodické listy</vt:lpstr>
      <vt:lpstr>Časový harmonogram  realizácie projektu </vt:lpstr>
      <vt:lpstr>Rozpočet projektu   a komentár k jednotlivým položkám </vt:lpstr>
      <vt:lpstr>Prezentácia programu PowerPoint</vt:lpstr>
      <vt:lpstr>www.sosskalica.edupage.sk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Propagácia odborného vzdelávania a prípravy</dc:title>
  <dc:creator>user</dc:creator>
  <cp:lastModifiedBy>user</cp:lastModifiedBy>
  <cp:revision>67</cp:revision>
  <dcterms:created xsi:type="dcterms:W3CDTF">2014-09-14T07:36:43Z</dcterms:created>
  <dcterms:modified xsi:type="dcterms:W3CDTF">2015-12-09T12:43:27Z</dcterms:modified>
</cp:coreProperties>
</file>